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15" r:id="rId2"/>
    <p:sldId id="324" r:id="rId3"/>
    <p:sldId id="326" r:id="rId4"/>
    <p:sldId id="330" r:id="rId5"/>
    <p:sldId id="332" r:id="rId6"/>
    <p:sldId id="334" r:id="rId7"/>
    <p:sldId id="335" r:id="rId8"/>
    <p:sldId id="343" r:id="rId9"/>
    <p:sldId id="345" r:id="rId10"/>
    <p:sldId id="346" r:id="rId11"/>
    <p:sldId id="317" r:id="rId12"/>
  </p:sldIdLst>
  <p:sldSz cx="9144000" cy="6858000" type="screen4x3"/>
  <p:notesSz cx="6797675" cy="9926638"/>
  <p:defaultTextStyle>
    <a:defPPr>
      <a:defRPr lang="en-US"/>
    </a:defPPr>
    <a:lvl1pPr algn="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00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72" autoAdjust="0"/>
    <p:restoredTop sz="94660"/>
  </p:normalViewPr>
  <p:slideViewPr>
    <p:cSldViewPr snapToObjects="1">
      <p:cViewPr>
        <p:scale>
          <a:sx n="60" d="100"/>
          <a:sy n="60" d="100"/>
        </p:scale>
        <p:origin x="-1212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fld id="{FA5AE2F6-A3F8-4AA2-8F1B-BEEEB8706BBA}" type="datetimeFigureOut">
              <a:rPr lang="en-US"/>
              <a:pPr/>
              <a:t>6/5/2013</a:t>
            </a:fld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fld id="{25D884D0-D381-445B-9EAD-F02D404233D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 June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Artisan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FA3C2-3141-41AF-991C-F1216A3B2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 June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Artisan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89030-F72B-4DDA-BA7E-09698947E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 June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Artisan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52908-DB8D-408D-B032-380A57346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 June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Artisan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B191B-81CE-4903-B3EE-F9ED5F796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 June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Artisan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01A85-90F7-4BD6-9B5F-1AA0F8B55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 June 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Artisan Development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EA085-480A-4C98-836D-F31B74F68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 June 2011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Artisan Development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4FB3D-58D2-4B3D-92CF-2A2B955C7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 June 2011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Artisan Development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3F10A-2CDE-4758-8241-4FDBEBAD4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 June 2011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Artisan Development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FF76F-B23D-4A38-AF68-0EC99EE17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 June 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Artisan Development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59642-1B8C-4FFE-B5CB-6EB412C65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 June 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Artisan Development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B956D-4FD9-4C88-937E-E0C8D5887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8 June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/>
              <a:t>Artisan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EC14B6-A157-4840-841F-F703ACF05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 descr="SLIDE THEM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8258204" cy="5857916"/>
          </a:xfrm>
        </p:spPr>
        <p:txBody>
          <a:bodyPr/>
          <a:lstStyle/>
          <a:p>
            <a:r>
              <a:rPr lang="en-US" sz="2800" b="1" i="1" dirty="0" smtClean="0">
                <a:latin typeface="+mn-lt"/>
              </a:rPr>
              <a:t/>
            </a:r>
            <a:br>
              <a:rPr lang="en-US" sz="2800" b="1" i="1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NATIONAL SKILLS CONFERENCE, 2011</a:t>
            </a:r>
            <a:r>
              <a:rPr lang="en-ZA" sz="2800" b="1" dirty="0" smtClean="0">
                <a:latin typeface="+mn-lt"/>
              </a:rPr>
              <a:t/>
            </a:r>
            <a:br>
              <a:rPr lang="en-ZA" sz="2800" b="1" dirty="0" smtClean="0">
                <a:latin typeface="+mn-lt"/>
              </a:rPr>
            </a:br>
            <a:r>
              <a:rPr lang="en-US" sz="2800" i="1" dirty="0" smtClean="0">
                <a:latin typeface="+mn-lt"/>
              </a:rPr>
              <a:t>“Investing in skills to secure a better future for all”</a:t>
            </a:r>
            <a:r>
              <a:rPr lang="en-ZA" sz="2800" b="1" dirty="0" smtClean="0">
                <a:latin typeface="+mn-lt"/>
              </a:rPr>
              <a:t/>
            </a:r>
            <a:br>
              <a:rPr lang="en-ZA" sz="2800" b="1" dirty="0" smtClean="0">
                <a:latin typeface="+mn-lt"/>
              </a:rPr>
            </a:br>
            <a:r>
              <a:rPr lang="en-ZA" sz="2800" b="1" dirty="0" smtClean="0">
                <a:latin typeface="+mn-lt"/>
              </a:rPr>
              <a:t>Recommendations</a:t>
            </a:r>
            <a:r>
              <a:rPr lang="en-US" sz="2800" b="1" dirty="0" smtClean="0">
                <a:latin typeface="+mn-lt"/>
              </a:rPr>
              <a:t> </a:t>
            </a:r>
            <a:r>
              <a:rPr lang="en-ZA" sz="2800" b="1" dirty="0" smtClean="0">
                <a:latin typeface="+mn-lt"/>
              </a:rPr>
              <a:t> </a:t>
            </a:r>
            <a:br>
              <a:rPr lang="en-ZA" sz="2800" b="1" dirty="0" smtClean="0">
                <a:latin typeface="+mn-lt"/>
              </a:rPr>
            </a:br>
            <a:r>
              <a:rPr lang="en-ZA" sz="2800" b="1" dirty="0" smtClean="0">
                <a:latin typeface="+mn-lt"/>
              </a:rPr>
              <a:t/>
            </a:r>
            <a:br>
              <a:rPr lang="en-ZA" sz="2800" b="1" dirty="0" smtClean="0">
                <a:latin typeface="+mn-lt"/>
              </a:rPr>
            </a:br>
            <a:r>
              <a:rPr lang="en-ZA" sz="2800" b="1" dirty="0" smtClean="0">
                <a:latin typeface="+mn-lt"/>
              </a:rPr>
              <a:t>Mpumalanga PSDF Consultative Workshop</a:t>
            </a:r>
            <a:r>
              <a:rPr lang="en-ZA" sz="2800" b="1" smtClean="0">
                <a:latin typeface="+mn-lt"/>
              </a:rPr>
              <a:t/>
            </a:r>
            <a:br>
              <a:rPr lang="en-ZA" sz="2800" b="1" smtClean="0">
                <a:latin typeface="+mn-lt"/>
              </a:rPr>
            </a:br>
            <a:r>
              <a:rPr lang="en-ZA" sz="2800" b="1" smtClean="0">
                <a:latin typeface="+mn-lt"/>
              </a:rPr>
              <a:t>Nelspruit</a:t>
            </a:r>
            <a:r>
              <a:rPr lang="en-ZA" sz="2800" b="1" dirty="0" smtClean="0">
                <a:latin typeface="+mn-lt"/>
              </a:rPr>
              <a:t/>
            </a:r>
            <a:br>
              <a:rPr lang="en-ZA" sz="2800" b="1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2 – 3 May 2013</a:t>
            </a:r>
            <a:endParaRPr lang="en-GB" sz="2800" b="1" i="1" dirty="0" smtClean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FA3C2-3141-41AF-991C-F1216A3B273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SLIDE LAYOU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571480"/>
            <a:ext cx="84010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ZA" sz="2000" b="1" dirty="0" smtClean="0">
                <a:latin typeface="Arial" pitchFamily="34" charset="0"/>
                <a:cs typeface="Arial" pitchFamily="34" charset="0"/>
              </a:rPr>
              <a:t>Commission 6: </a:t>
            </a:r>
            <a:r>
              <a:rPr lang="en-ZA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Developing skills for the growth of the economy and creating employment opportunities</a:t>
            </a:r>
          </a:p>
          <a:p>
            <a:pPr algn="l"/>
            <a:r>
              <a:rPr lang="en-ZA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Recommendations:</a:t>
            </a:r>
          </a:p>
          <a:p>
            <a:pPr algn="l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l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Adequate and credible research and feasibility studies be carried out  to ensure support mechanisms remain  true and relevant to the needs our of beneficiary communities. </a:t>
            </a:r>
          </a:p>
          <a:p>
            <a:pPr algn="l"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This may be complemented with other mechanisms such as incubation and mentoring</a:t>
            </a:r>
            <a:r>
              <a:rPr lang="en-ZA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ZA" sz="2000" dirty="0" smtClean="0">
                <a:latin typeface="Arial" pitchFamily="34" charset="0"/>
                <a:cs typeface="Arial" pitchFamily="34" charset="0"/>
              </a:rPr>
            </a:br>
            <a:r>
              <a:rPr lang="en-ZA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Skills are just one component of the support</a:t>
            </a:r>
          </a:p>
          <a:p>
            <a:pPr algn="l"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Efforts should be found to reduce the burden of regulation and other bureaucratic barriers on these institutions.</a:t>
            </a:r>
            <a:r>
              <a:rPr lang="en-ZA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ZA" sz="2000" dirty="0" smtClean="0">
                <a:latin typeface="Arial" pitchFamily="34" charset="0"/>
                <a:cs typeface="Arial" pitchFamily="34" charset="0"/>
              </a:rPr>
            </a:br>
            <a:r>
              <a:rPr lang="en-ZA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Recognize that the ingredients for success of SMMEs/Coops include common purpose; trust among members; an identified product</a:t>
            </a:r>
          </a:p>
          <a:p>
            <a:pPr algn="l">
              <a:buFontTx/>
              <a:buChar char="-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                                  </a:t>
            </a:r>
            <a:endParaRPr lang="en-ZA" sz="20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FF76F-B23D-4A38-AF68-0EC99EE174E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SLIDE LAYOU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571480"/>
            <a:ext cx="840106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PROGRESS TO DATE</a:t>
            </a:r>
          </a:p>
          <a:p>
            <a:pPr algn="l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l"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Skills conference discussions informed the GR Paper</a:t>
            </a:r>
          </a:p>
          <a:p>
            <a:pPr algn="l"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Chief Directorate will was established </a:t>
            </a:r>
          </a:p>
          <a:p>
            <a:pPr algn="l"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Ministerial RPL Task Teams were appointed</a:t>
            </a:r>
          </a:p>
          <a:p>
            <a:pPr algn="l"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Ministerial Task Team on the performance of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Setas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was established</a:t>
            </a:r>
          </a:p>
          <a:p>
            <a:pPr algn="l"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Substantive progress is being registered by the ADTT</a:t>
            </a:r>
          </a:p>
          <a:p>
            <a:pPr algn="l"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Skills Plans and strategic plans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Setas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are robustly being addressed</a:t>
            </a:r>
          </a:p>
          <a:p>
            <a:pPr algn="l"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NSA Provincial consultations are rolled-out</a:t>
            </a:r>
          </a:p>
          <a:p>
            <a:pPr algn="l"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Intensive research is commissioned in collaboration with HSRC</a:t>
            </a:r>
          </a:p>
          <a:p>
            <a:pPr algn="l"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NSA Constituencies are given funding to capacitate stakeholders</a:t>
            </a:r>
          </a:p>
          <a:p>
            <a:pPr algn="l"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KHETHA project is being rolled-out 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conjuction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with SAQA</a:t>
            </a:r>
          </a:p>
          <a:p>
            <a:pPr algn="l"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NSA annual plans- 2012/3 were informed by the outcomes </a:t>
            </a:r>
          </a:p>
          <a:p>
            <a:pPr algn="l"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NSDS III implementation report is being consolidated</a:t>
            </a:r>
          </a:p>
          <a:p>
            <a:pPr algn="l"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Grant regulations and learning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programmes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regs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were developed</a:t>
            </a:r>
          </a:p>
          <a:p>
            <a:pPr algn="l">
              <a:buFontTx/>
              <a:buChar char="-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                                   THANK YOU</a:t>
            </a:r>
            <a:endParaRPr lang="en-ZA" sz="20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FF76F-B23D-4A38-AF68-0EC99EE174E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LIDE LAYOU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title" idx="4294967295"/>
          </p:nvPr>
        </p:nvSpPr>
        <p:spPr>
          <a:xfrm>
            <a:off x="457200" y="417514"/>
            <a:ext cx="8229600" cy="5726130"/>
          </a:xfrm>
        </p:spPr>
        <p:txBody>
          <a:bodyPr/>
          <a:lstStyle/>
          <a:p>
            <a:pPr marL="185738" indent="-185738" algn="l">
              <a:spcBef>
                <a:spcPts val="600"/>
              </a:spcBef>
              <a:spcAft>
                <a:spcPts val="0"/>
              </a:spcAft>
            </a:pPr>
            <a:r>
              <a:rPr lang="en-ZA" sz="2400" b="1" dirty="0" smtClean="0"/>
              <a:t/>
            </a:r>
            <a:br>
              <a:rPr lang="en-ZA" sz="2400" b="1" dirty="0" smtClean="0"/>
            </a:br>
            <a:r>
              <a:rPr lang="en-ZA" sz="2400" b="1" dirty="0" smtClean="0"/>
              <a:t/>
            </a:r>
            <a:br>
              <a:rPr lang="en-ZA" sz="2400" b="1" dirty="0" smtClean="0"/>
            </a:br>
            <a:r>
              <a:rPr lang="en-ZA" sz="2400" b="1" dirty="0" smtClean="0"/>
              <a:t/>
            </a:r>
            <a:br>
              <a:rPr lang="en-ZA" sz="2400" b="1" dirty="0" smtClean="0"/>
            </a:br>
            <a:endParaRPr lang="en-GB" sz="24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301318" y="417514"/>
            <a:ext cx="8229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l">
              <a:buFontTx/>
              <a:buNone/>
            </a:pPr>
            <a:r>
              <a:rPr lang="en-ZA" sz="2000" dirty="0" smtClean="0"/>
              <a:t>.</a:t>
            </a:r>
          </a:p>
          <a:p>
            <a:pPr marL="514350" indent="-514350" algn="l">
              <a:buFontTx/>
              <a:buNone/>
            </a:pPr>
            <a:endParaRPr lang="en-ZA" sz="2000" dirty="0" smtClean="0"/>
          </a:p>
          <a:p>
            <a:pPr marL="514350" indent="-514350" algn="l">
              <a:buFont typeface="Arial" pitchFamily="34" charset="0"/>
              <a:buChar char="•"/>
            </a:pPr>
            <a:endParaRPr lang="en-ZA" sz="2000" dirty="0" smtClean="0"/>
          </a:p>
          <a:p>
            <a:pPr marL="514350" indent="-514350" algn="l">
              <a:buFont typeface="Arial" pitchFamily="34" charset="0"/>
              <a:buChar char="•"/>
            </a:pPr>
            <a:endParaRPr lang="en-ZA" sz="2000" dirty="0" smtClean="0"/>
          </a:p>
          <a:p>
            <a:pPr algn="l">
              <a:buFont typeface="Arial" pitchFamily="34" charset="0"/>
              <a:buChar char="•"/>
            </a:pPr>
            <a:endParaRPr lang="en-ZA" sz="20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457200" y="1433177"/>
            <a:ext cx="1685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b="1" dirty="0" smtClean="0">
                <a:solidFill>
                  <a:srgbClr val="000000"/>
                </a:solidFill>
                <a:latin typeface="Calibri"/>
              </a:rPr>
              <a:t> </a:t>
            </a:r>
            <a:endParaRPr lang="en-ZA" sz="2400" dirty="0"/>
          </a:p>
        </p:txBody>
      </p:sp>
      <p:sp>
        <p:nvSpPr>
          <p:cNvPr id="8" name="Rectangle 7"/>
          <p:cNvSpPr/>
          <p:nvPr/>
        </p:nvSpPr>
        <p:spPr>
          <a:xfrm>
            <a:off x="457200" y="417514"/>
            <a:ext cx="8401052" cy="6147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900" b="1" dirty="0" smtClean="0"/>
              <a:t>Commission 1: </a:t>
            </a:r>
            <a:r>
              <a:rPr lang="en-ZA" sz="1900" b="1" dirty="0" smtClean="0">
                <a:solidFill>
                  <a:srgbClr val="008000"/>
                </a:solidFill>
              </a:rPr>
              <a:t>Deepening understanding of the post-school system and quality councils </a:t>
            </a:r>
            <a:endParaRPr lang="en-ZA" sz="1900" dirty="0" smtClean="0">
              <a:solidFill>
                <a:srgbClr val="008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ZA" sz="1900" b="1" dirty="0" smtClean="0"/>
              <a:t>Recommendations</a:t>
            </a:r>
          </a:p>
          <a:p>
            <a:pPr algn="l">
              <a:lnSpc>
                <a:spcPct val="150000"/>
              </a:lnSpc>
            </a:pPr>
            <a:endParaRPr lang="en-ZA" sz="2000" dirty="0" smtClean="0"/>
          </a:p>
          <a:p>
            <a:pPr marL="514350" indent="-514350" algn="l">
              <a:buFont typeface="Arial" pitchFamily="34" charset="0"/>
              <a:buChar char="•"/>
            </a:pPr>
            <a:r>
              <a:rPr lang="en-ZA" sz="2000" dirty="0" smtClean="0">
                <a:solidFill>
                  <a:srgbClr val="FF0000"/>
                </a:solidFill>
              </a:rPr>
              <a:t>A national accord to hold all partners accountable (constituencies)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ZA" sz="2000" dirty="0" smtClean="0"/>
              <a:t>Professional bodies need to be part of the RPL system.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ZA" sz="2000" dirty="0" smtClean="0">
                <a:solidFill>
                  <a:srgbClr val="FF0000"/>
                </a:solidFill>
              </a:rPr>
              <a:t>A National RPL centre/framework is needed as well as RPL centres on the ground – local community centres must be used. 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ZA" sz="2000" dirty="0" smtClean="0"/>
              <a:t>RPL needs to be simplified and communicated in a straight forward way</a:t>
            </a:r>
            <a:endParaRPr lang="en-ZA" sz="2000" b="1" dirty="0" smtClean="0">
              <a:solidFill>
                <a:srgbClr val="FF0000"/>
              </a:solidFill>
            </a:endParaRPr>
          </a:p>
          <a:p>
            <a:pPr marL="514350" indent="-514350" algn="l">
              <a:buFont typeface="Arial" pitchFamily="34" charset="0"/>
              <a:buChar char="•"/>
            </a:pPr>
            <a:r>
              <a:rPr lang="en-ZA" sz="2000" dirty="0" smtClean="0">
                <a:solidFill>
                  <a:srgbClr val="FF0000"/>
                </a:solidFill>
              </a:rPr>
              <a:t>Qualifications offered by universities should be of equal parity to ensure articulation in the system 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ZA" sz="2000" dirty="0" smtClean="0"/>
              <a:t>Explore if the idea of 1QC with 3 chambers may work or leave 3 QCs as they are.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ZA" sz="2000" dirty="0" smtClean="0">
                <a:solidFill>
                  <a:srgbClr val="FF0000"/>
                </a:solidFill>
              </a:rPr>
              <a:t>Road shows, workshops, dialogue on the work of the QCs must be directed to beneficiaries (workplaces, shop floor and learners) as part on advocacy campaign</a:t>
            </a:r>
          </a:p>
          <a:p>
            <a:pPr marL="514350" indent="-514350" algn="l"/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flipH="1">
            <a:off x="8686800" y="6356350"/>
            <a:ext cx="457200" cy="365125"/>
          </a:xfrm>
        </p:spPr>
        <p:txBody>
          <a:bodyPr/>
          <a:lstStyle/>
          <a:p>
            <a:pPr>
              <a:defRPr/>
            </a:pPr>
            <a:fld id="{A16FF76F-B23D-4A38-AF68-0EC99EE174E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LIDE LAYOU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title" idx="4294967295"/>
          </p:nvPr>
        </p:nvSpPr>
        <p:spPr>
          <a:xfrm>
            <a:off x="457200" y="417514"/>
            <a:ext cx="8229600" cy="6035674"/>
          </a:xfrm>
        </p:spPr>
        <p:txBody>
          <a:bodyPr/>
          <a:lstStyle/>
          <a:p>
            <a:pPr marL="185738" lvl="0" indent="-185738" algn="l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ZA" sz="2400" b="1" dirty="0" smtClean="0"/>
              <a:t/>
            </a:r>
            <a:br>
              <a:rPr lang="en-ZA" sz="2400" b="1" dirty="0" smtClean="0"/>
            </a:br>
            <a:r>
              <a:rPr lang="en-ZA" sz="2400" b="1" dirty="0" smtClean="0"/>
              <a:t/>
            </a:r>
            <a:br>
              <a:rPr lang="en-ZA" sz="2400" b="1" dirty="0" smtClean="0"/>
            </a:br>
            <a:r>
              <a:rPr lang="en-ZA" sz="2400" b="1" dirty="0" smtClean="0"/>
              <a:t/>
            </a:r>
            <a:br>
              <a:rPr lang="en-ZA" sz="2400" b="1" dirty="0" smtClean="0"/>
            </a:br>
            <a:r>
              <a:rPr lang="en-ZA" sz="2400" b="1" dirty="0" smtClean="0"/>
              <a:t/>
            </a:r>
            <a:br>
              <a:rPr lang="en-ZA" sz="2400" b="1" dirty="0" smtClean="0"/>
            </a:br>
            <a:r>
              <a:rPr lang="en-ZA" sz="2400" b="1" dirty="0" smtClean="0"/>
              <a:t/>
            </a:r>
            <a:br>
              <a:rPr lang="en-ZA" sz="2400" b="1" dirty="0" smtClean="0"/>
            </a:br>
            <a:r>
              <a:rPr lang="en-ZA" sz="2400" b="1" dirty="0" smtClean="0"/>
              <a:t/>
            </a:r>
            <a:br>
              <a:rPr lang="en-ZA" sz="2400" b="1" dirty="0" smtClean="0"/>
            </a:br>
            <a:r>
              <a:rPr lang="en-ZA" sz="2400" b="1" dirty="0" smtClean="0"/>
              <a:t/>
            </a:r>
            <a:br>
              <a:rPr lang="en-ZA" sz="2400" b="1" dirty="0" smtClean="0"/>
            </a:br>
            <a:r>
              <a:rPr lang="en-ZA" sz="2400" b="1" dirty="0" smtClean="0"/>
              <a:t/>
            </a:r>
            <a:br>
              <a:rPr lang="en-ZA" sz="2400" b="1" dirty="0" smtClean="0"/>
            </a:br>
            <a:r>
              <a:rPr lang="en-ZA" sz="2100" b="1" dirty="0" smtClean="0"/>
              <a:t>Recommendations:</a:t>
            </a:r>
            <a:br>
              <a:rPr lang="en-ZA" sz="2100" b="1" dirty="0" smtClean="0"/>
            </a:br>
            <a:r>
              <a:rPr lang="en-ZA" sz="21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ZA" sz="2100" dirty="0" smtClean="0">
                <a:latin typeface="Arial" pitchFamily="34" charset="0"/>
                <a:cs typeface="Arial" pitchFamily="34" charset="0"/>
              </a:rPr>
              <a:t>SETAs need to engage n support the cooperatives on SD issues e.g. Establishment of Cooperative Academy</a:t>
            </a:r>
            <a:br>
              <a:rPr lang="en-ZA" sz="2100" dirty="0" smtClean="0">
                <a:latin typeface="Arial" pitchFamily="34" charset="0"/>
                <a:cs typeface="Arial" pitchFamily="34" charset="0"/>
              </a:rPr>
            </a:br>
            <a:r>
              <a:rPr lang="en-ZA" sz="2100" dirty="0" smtClean="0">
                <a:latin typeface="Arial" pitchFamily="34" charset="0"/>
                <a:cs typeface="Arial" pitchFamily="34" charset="0"/>
              </a:rPr>
              <a:t> - Align funding models of Universities and FETs to ensure financially viable articulation and partnerships. </a:t>
            </a:r>
            <a:r>
              <a:rPr lang="en-ZA" sz="21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ZA" sz="2100" b="1" dirty="0" smtClean="0">
                <a:latin typeface="Arial" pitchFamily="34" charset="0"/>
                <a:cs typeface="Arial" pitchFamily="34" charset="0"/>
              </a:rPr>
            </a:br>
            <a:r>
              <a:rPr lang="en-ZA" sz="21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ZA" sz="2100" dirty="0" smtClean="0">
                <a:latin typeface="Arial" pitchFamily="34" charset="0"/>
                <a:cs typeface="Arial" pitchFamily="34" charset="0"/>
              </a:rPr>
              <a:t>Catalytic funding needs to be explored and unblocked where there are disparity in funding models in forming partnerships </a:t>
            </a:r>
            <a:r>
              <a:rPr lang="en-ZA" sz="21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ZA" sz="2100" b="1" dirty="0" smtClean="0">
                <a:latin typeface="Arial" pitchFamily="34" charset="0"/>
                <a:cs typeface="Arial" pitchFamily="34" charset="0"/>
              </a:rPr>
            </a:br>
            <a:r>
              <a:rPr lang="en-ZA" sz="21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ZA" sz="2100" dirty="0" smtClean="0">
                <a:latin typeface="Arial" pitchFamily="34" charset="0"/>
                <a:cs typeface="Arial" pitchFamily="34" charset="0"/>
              </a:rPr>
              <a:t>Improve turnaround times of SETAs, and NSF approval  processes</a:t>
            </a:r>
            <a:br>
              <a:rPr lang="en-ZA" sz="2100" dirty="0" smtClean="0">
                <a:latin typeface="Arial" pitchFamily="34" charset="0"/>
                <a:cs typeface="Arial" pitchFamily="34" charset="0"/>
              </a:rPr>
            </a:br>
            <a:r>
              <a:rPr lang="en-ZA" sz="2100" dirty="0" smtClean="0">
                <a:latin typeface="Arial" pitchFamily="34" charset="0"/>
                <a:cs typeface="Arial" pitchFamily="34" charset="0"/>
              </a:rPr>
              <a:t>- Research needs to be undertaken on the return on investment on short courses. </a:t>
            </a:r>
            <a:r>
              <a:rPr lang="en-ZA" sz="21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ZA" sz="2100" b="1" dirty="0" smtClean="0">
                <a:latin typeface="Arial" pitchFamily="34" charset="0"/>
                <a:cs typeface="Arial" pitchFamily="34" charset="0"/>
              </a:rPr>
            </a:br>
            <a:r>
              <a:rPr lang="en-ZA" sz="21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ZA" sz="2100" dirty="0" smtClean="0">
                <a:latin typeface="Arial" pitchFamily="34" charset="0"/>
                <a:cs typeface="Arial" pitchFamily="34" charset="0"/>
              </a:rPr>
              <a:t>Decentralization of SETAS - should have footprints in provinces  </a:t>
            </a:r>
            <a:br>
              <a:rPr lang="en-ZA" sz="2100" dirty="0" smtClean="0">
                <a:latin typeface="Arial" pitchFamily="34" charset="0"/>
                <a:cs typeface="Arial" pitchFamily="34" charset="0"/>
              </a:rPr>
            </a:br>
            <a:r>
              <a:rPr lang="en-ZA" sz="2100" dirty="0" smtClean="0">
                <a:latin typeface="Arial" pitchFamily="34" charset="0"/>
                <a:cs typeface="Arial" pitchFamily="34" charset="0"/>
              </a:rPr>
              <a:t>- Clarify the roles and responsibilities between the SEDA and SETAs in the green paper.</a:t>
            </a:r>
            <a:br>
              <a:rPr lang="en-ZA" sz="2100" dirty="0" smtClean="0">
                <a:latin typeface="Arial" pitchFamily="34" charset="0"/>
                <a:cs typeface="Arial" pitchFamily="34" charset="0"/>
              </a:rPr>
            </a:br>
            <a:r>
              <a:rPr lang="en-ZA" sz="2100" dirty="0" smtClean="0">
                <a:latin typeface="Arial" pitchFamily="34" charset="0"/>
                <a:cs typeface="Arial" pitchFamily="34" charset="0"/>
              </a:rPr>
              <a:t>- Review the funding of SETAs (Swiss model) to address the disjuncture between DBE and DHET</a:t>
            </a:r>
            <a:r>
              <a:rPr lang="en-ZA" sz="2400" dirty="0" smtClean="0"/>
              <a:t/>
            </a:r>
            <a:br>
              <a:rPr lang="en-ZA" sz="2400" dirty="0" smtClean="0"/>
            </a:br>
            <a:r>
              <a:rPr lang="en-ZA" sz="2400" dirty="0" smtClean="0"/>
              <a:t/>
            </a:r>
            <a:br>
              <a:rPr lang="en-ZA" sz="2400" dirty="0" smtClean="0"/>
            </a:br>
            <a:r>
              <a:rPr lang="en-ZA" sz="2400" dirty="0" smtClean="0"/>
              <a:t> </a:t>
            </a:r>
            <a:r>
              <a:rPr lang="en-ZA" sz="2400" b="1" dirty="0" smtClean="0"/>
              <a:t/>
            </a:r>
            <a:br>
              <a:rPr lang="en-ZA" sz="2400" b="1" dirty="0" smtClean="0"/>
            </a:br>
            <a:r>
              <a:rPr lang="en-ZA" sz="2400" b="1" dirty="0" smtClean="0"/>
              <a:t/>
            </a:r>
            <a:br>
              <a:rPr lang="en-ZA" sz="2400" b="1" dirty="0" smtClean="0"/>
            </a:br>
            <a:r>
              <a:rPr lang="en-ZA" sz="2400" dirty="0" smtClean="0"/>
              <a:t/>
            </a:r>
            <a:br>
              <a:rPr lang="en-ZA" sz="2400" dirty="0" smtClean="0"/>
            </a:br>
            <a:r>
              <a:rPr lang="en-ZA" sz="2400" b="1" dirty="0" smtClean="0"/>
              <a:t/>
            </a:r>
            <a:br>
              <a:rPr lang="en-ZA" sz="2400" b="1" dirty="0" smtClean="0"/>
            </a:br>
            <a:endParaRPr lang="en-GB" sz="24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457200" y="525236"/>
            <a:ext cx="8229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l">
              <a:buFontTx/>
              <a:buNone/>
            </a:pPr>
            <a:r>
              <a:rPr lang="en-ZA" sz="2000" dirty="0" smtClean="0"/>
              <a:t>.</a:t>
            </a:r>
          </a:p>
          <a:p>
            <a:pPr marL="514350" indent="-514350" algn="l">
              <a:buFontTx/>
              <a:buNone/>
            </a:pPr>
            <a:endParaRPr lang="en-ZA" sz="2000" dirty="0" smtClean="0"/>
          </a:p>
          <a:p>
            <a:pPr marL="514350" indent="-514350" algn="l">
              <a:buFont typeface="Arial" pitchFamily="34" charset="0"/>
              <a:buChar char="•"/>
            </a:pPr>
            <a:endParaRPr lang="en-ZA" sz="2000" dirty="0" smtClean="0"/>
          </a:p>
          <a:p>
            <a:pPr marL="514350" indent="-514350" algn="l">
              <a:buFont typeface="Arial" pitchFamily="34" charset="0"/>
              <a:buChar char="•"/>
            </a:pPr>
            <a:endParaRPr lang="en-ZA" sz="2000" dirty="0" smtClean="0"/>
          </a:p>
          <a:p>
            <a:pPr algn="l">
              <a:buFont typeface="Arial" pitchFamily="34" charset="0"/>
              <a:buChar char="•"/>
            </a:pPr>
            <a:endParaRPr lang="en-ZA" sz="20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457200" y="1433177"/>
            <a:ext cx="1685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b="1" dirty="0" smtClean="0">
                <a:solidFill>
                  <a:srgbClr val="000000"/>
                </a:solidFill>
                <a:latin typeface="Calibri"/>
              </a:rPr>
              <a:t> </a:t>
            </a:r>
            <a:endParaRPr lang="en-ZA" sz="2400" dirty="0"/>
          </a:p>
        </p:txBody>
      </p:sp>
      <p:sp>
        <p:nvSpPr>
          <p:cNvPr id="8" name="Rectangle 7"/>
          <p:cNvSpPr/>
          <p:nvPr/>
        </p:nvSpPr>
        <p:spPr>
          <a:xfrm>
            <a:off x="457200" y="417514"/>
            <a:ext cx="84010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l"/>
            <a:endParaRPr lang="en-US" dirty="0" smtClean="0"/>
          </a:p>
          <a:p>
            <a:pPr marL="514350" indent="-514350" algn="l">
              <a:buFont typeface="Arial" pitchFamily="34" charset="0"/>
              <a:buChar char="•"/>
            </a:pPr>
            <a:endParaRPr lang="en-ZA" dirty="0" smtClean="0"/>
          </a:p>
          <a:p>
            <a:pPr marL="514350" indent="-514350" algn="l">
              <a:buFont typeface="Arial" pitchFamily="34" charset="0"/>
              <a:buChar char="•"/>
            </a:pPr>
            <a:endParaRPr lang="en-ZA" dirty="0" smtClean="0"/>
          </a:p>
          <a:p>
            <a:pPr marL="514350" indent="-514350" algn="l">
              <a:buFont typeface="Arial" pitchFamily="34" charset="0"/>
              <a:buChar char="•"/>
            </a:pPr>
            <a:endParaRPr lang="en-ZA" dirty="0" smtClean="0"/>
          </a:p>
          <a:p>
            <a:pPr marL="514350" indent="-514350" algn="l">
              <a:buFont typeface="Arial" pitchFamily="34" charset="0"/>
              <a:buChar char="•"/>
            </a:pPr>
            <a:endParaRPr lang="en-ZA" dirty="0" smtClean="0"/>
          </a:p>
        </p:txBody>
      </p:sp>
      <p:sp>
        <p:nvSpPr>
          <p:cNvPr id="9" name="Rectangle 8"/>
          <p:cNvSpPr/>
          <p:nvPr/>
        </p:nvSpPr>
        <p:spPr>
          <a:xfrm>
            <a:off x="457200" y="417514"/>
            <a:ext cx="84010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ZA" b="1" dirty="0" smtClean="0">
              <a:solidFill>
                <a:schemeClr val="tx2"/>
              </a:solidFill>
            </a:endParaRPr>
          </a:p>
          <a:p>
            <a:pPr algn="l"/>
            <a:r>
              <a:rPr lang="en-ZA" b="1" dirty="0" smtClean="0"/>
              <a:t>Commission 2: </a:t>
            </a:r>
            <a:r>
              <a:rPr lang="en-ZA" b="1" dirty="0" smtClean="0">
                <a:solidFill>
                  <a:srgbClr val="00B050"/>
                </a:solidFill>
              </a:rPr>
              <a:t>Deepening understanding of the role of Sector Education and Training Authorities and skills development funding models </a:t>
            </a:r>
            <a:endParaRPr lang="en-ZA" dirty="0">
              <a:solidFill>
                <a:srgbClr val="00B05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FF76F-B23D-4A38-AF68-0EC99EE174E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SLIDE LAYOU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1" y="500042"/>
            <a:ext cx="8401066" cy="6021378"/>
          </a:xfrm>
          <a:noFill/>
        </p:spPr>
        <p:txBody>
          <a:bodyPr/>
          <a:lstStyle/>
          <a:p>
            <a:pPr lvl="1" algn="l" fontAlgn="auto">
              <a:spcAft>
                <a:spcPts val="0"/>
              </a:spcAft>
              <a:defRPr/>
            </a:pPr>
            <a:r>
              <a:rPr lang="en-US" sz="2000" b="1" dirty="0" smtClean="0">
                <a:latin typeface="Arial Black" pitchFamily="34" charset="0"/>
              </a:rPr>
              <a:t/>
            </a:r>
            <a:br>
              <a:rPr lang="en-US" sz="2000" b="1" dirty="0" smtClean="0">
                <a:latin typeface="Arial Black" pitchFamily="34" charset="0"/>
              </a:rPr>
            </a:br>
            <a:r>
              <a:rPr lang="en-US" sz="2000" b="1" dirty="0" smtClean="0">
                <a:latin typeface="Arial Black" pitchFamily="34" charset="0"/>
              </a:rPr>
              <a:t/>
            </a:r>
            <a:br>
              <a:rPr lang="en-US" sz="2000" b="1" dirty="0" smtClean="0">
                <a:latin typeface="Arial Black" pitchFamily="34" charset="0"/>
              </a:rPr>
            </a:br>
            <a:r>
              <a:rPr lang="en-US" sz="2000" b="1" dirty="0" smtClean="0">
                <a:latin typeface="Arial Black" pitchFamily="34" charset="0"/>
              </a:rPr>
              <a:t/>
            </a:r>
            <a:br>
              <a:rPr lang="en-US" sz="2000" b="1" dirty="0" smtClean="0">
                <a:latin typeface="Arial Black" pitchFamily="34" charset="0"/>
              </a:rPr>
            </a:br>
            <a:r>
              <a:rPr lang="en-ZA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Commission 3: Strengthening skills development in a post-school system including work integrated learning</a:t>
            </a:r>
            <a:br>
              <a:rPr lang="en-ZA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ZA" sz="2000" b="1" dirty="0" smtClean="0">
                <a:solidFill>
                  <a:schemeClr val="tx2"/>
                </a:solidFill>
              </a:rPr>
              <a:t/>
            </a:r>
            <a:br>
              <a:rPr lang="en-ZA" sz="2000" b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latin typeface="Arial Black" pitchFamily="34" charset="0"/>
              </a:rPr>
              <a:t>Recommendations:</a:t>
            </a:r>
            <a:br>
              <a:rPr lang="en-US" sz="2000" b="1" dirty="0" smtClean="0">
                <a:latin typeface="Arial Black" pitchFamily="34" charset="0"/>
              </a:rPr>
            </a:br>
            <a:r>
              <a:rPr lang="en-US" sz="2100" b="1" dirty="0" smtClean="0">
                <a:latin typeface="Arial Black" pitchFamily="34" charset="0"/>
              </a:rPr>
              <a:t>- </a:t>
            </a:r>
            <a:r>
              <a:rPr lang="en-ZA" sz="2100" dirty="0" smtClean="0">
                <a:latin typeface="Arial" pitchFamily="34" charset="0"/>
                <a:cs typeface="Arial" pitchFamily="34" charset="0"/>
              </a:rPr>
              <a:t>Need for role clarification &amp; alignment between the various institutions</a:t>
            </a:r>
            <a:br>
              <a:rPr lang="en-ZA" sz="2100" dirty="0" smtClean="0">
                <a:latin typeface="Arial" pitchFamily="34" charset="0"/>
                <a:cs typeface="Arial" pitchFamily="34" charset="0"/>
              </a:rPr>
            </a:br>
            <a:r>
              <a:rPr lang="en-ZA" sz="2100" dirty="0" smtClean="0">
                <a:latin typeface="Arial" pitchFamily="34" charset="0"/>
                <a:cs typeface="Arial" pitchFamily="34" charset="0"/>
              </a:rPr>
              <a:t>- Need for a central coordinated policy for skills development issues</a:t>
            </a:r>
            <a:br>
              <a:rPr lang="en-ZA" sz="2100" dirty="0" smtClean="0">
                <a:latin typeface="Arial" pitchFamily="34" charset="0"/>
                <a:cs typeface="Arial" pitchFamily="34" charset="0"/>
              </a:rPr>
            </a:br>
            <a:r>
              <a:rPr lang="en-ZA" sz="2100" dirty="0" smtClean="0">
                <a:latin typeface="Arial" pitchFamily="34" charset="0"/>
                <a:cs typeface="Arial" pitchFamily="34" charset="0"/>
              </a:rPr>
              <a:t>- Need for FETs to be spread physically across the rural areas</a:t>
            </a:r>
            <a:br>
              <a:rPr lang="en-ZA" sz="2100" dirty="0" smtClean="0">
                <a:latin typeface="Arial" pitchFamily="34" charset="0"/>
                <a:cs typeface="Arial" pitchFamily="34" charset="0"/>
              </a:rPr>
            </a:br>
            <a:r>
              <a:rPr lang="en-ZA" sz="2100" dirty="0" smtClean="0">
                <a:latin typeface="Arial" pitchFamily="34" charset="0"/>
                <a:cs typeface="Arial" pitchFamily="34" charset="0"/>
              </a:rPr>
              <a:t>- Need for FETs to be well resourced and to use technology to ensure wider reach and access</a:t>
            </a:r>
            <a:br>
              <a:rPr lang="en-ZA" sz="2100" dirty="0" smtClean="0">
                <a:latin typeface="Arial" pitchFamily="34" charset="0"/>
                <a:cs typeface="Arial" pitchFamily="34" charset="0"/>
              </a:rPr>
            </a:br>
            <a:r>
              <a:rPr lang="en-ZA" sz="2100" dirty="0" smtClean="0">
                <a:latin typeface="Arial" pitchFamily="34" charset="0"/>
                <a:cs typeface="Arial" pitchFamily="34" charset="0"/>
              </a:rPr>
              <a:t>- Need for funding models that encourage stakeholder participation </a:t>
            </a:r>
            <a:br>
              <a:rPr lang="en-ZA" sz="2100" dirty="0" smtClean="0">
                <a:latin typeface="Arial" pitchFamily="34" charset="0"/>
                <a:cs typeface="Arial" pitchFamily="34" charset="0"/>
              </a:rPr>
            </a:br>
            <a:r>
              <a:rPr lang="en-ZA" sz="2100" dirty="0" smtClean="0">
                <a:latin typeface="Arial" pitchFamily="34" charset="0"/>
                <a:cs typeface="Arial" pitchFamily="34" charset="0"/>
              </a:rPr>
              <a:t>in terms of access and formation of partnerships</a:t>
            </a:r>
            <a:br>
              <a:rPr lang="en-ZA" sz="2100" dirty="0" smtClean="0">
                <a:latin typeface="Arial" pitchFamily="34" charset="0"/>
                <a:cs typeface="Arial" pitchFamily="34" charset="0"/>
              </a:rPr>
            </a:br>
            <a:r>
              <a:rPr lang="en-ZA" sz="2100" dirty="0" smtClean="0">
                <a:latin typeface="Arial" pitchFamily="34" charset="0"/>
                <a:cs typeface="Arial" pitchFamily="34" charset="0"/>
              </a:rPr>
              <a:t>- Need for SA to explore alternative models for quality assurance from similar economies in terms of the NQF</a:t>
            </a:r>
            <a:br>
              <a:rPr lang="en-ZA" sz="2100" dirty="0" smtClean="0">
                <a:latin typeface="Arial" pitchFamily="34" charset="0"/>
                <a:cs typeface="Arial" pitchFamily="34" charset="0"/>
              </a:rPr>
            </a:br>
            <a:r>
              <a:rPr lang="en-ZA" sz="2100" dirty="0" smtClean="0">
                <a:latin typeface="Arial" pitchFamily="34" charset="0"/>
                <a:cs typeface="Arial" pitchFamily="34" charset="0"/>
              </a:rPr>
              <a:t>- Make an assessment whether the structures in the system are inhibiting or advancing our objectives </a:t>
            </a:r>
            <a:br>
              <a:rPr lang="en-ZA" sz="2100" dirty="0" smtClean="0">
                <a:latin typeface="Arial" pitchFamily="34" charset="0"/>
                <a:cs typeface="Arial" pitchFamily="34" charset="0"/>
              </a:rPr>
            </a:br>
            <a:r>
              <a:rPr lang="en-ZA" sz="2100" dirty="0" smtClean="0">
                <a:latin typeface="Arial" pitchFamily="34" charset="0"/>
                <a:cs typeface="Arial" pitchFamily="34" charset="0"/>
              </a:rPr>
              <a:t>- Assess the misalignment of policies and the extent to which these inhibit or advance our objectives and review such.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ZA" dirty="0" smtClean="0">
                <a:latin typeface="Arial" pitchFamily="34" charset="0"/>
                <a:cs typeface="Arial" pitchFamily="34" charset="0"/>
              </a:rPr>
            </a:br>
            <a:r>
              <a:rPr lang="en-ZA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ZA" sz="2000" dirty="0" smtClean="0">
                <a:latin typeface="Arial" pitchFamily="34" charset="0"/>
                <a:cs typeface="Arial" pitchFamily="34" charset="0"/>
              </a:rPr>
            </a:br>
            <a:r>
              <a:rPr lang="en-ZA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ZA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 Black" pitchFamily="34" charset="0"/>
              </a:rPr>
              <a:t/>
            </a:r>
            <a:br>
              <a:rPr lang="en-US" sz="2000" b="1" dirty="0" smtClean="0">
                <a:latin typeface="Arial Black" pitchFamily="34" charset="0"/>
              </a:rPr>
            </a:br>
            <a:endParaRPr lang="en-US" sz="2000" b="1" dirty="0" smtClean="0">
              <a:latin typeface="Arial Blac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FF76F-B23D-4A38-AF68-0EC99EE174E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SLIDE LAYOU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3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0" y="15823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</a:t>
            </a:r>
            <a:endParaRPr lang="en-ZA" dirty="0"/>
          </a:p>
        </p:txBody>
      </p:sp>
      <p:sp>
        <p:nvSpPr>
          <p:cNvPr id="7" name="Rectangle 6"/>
          <p:cNvSpPr/>
          <p:nvPr/>
        </p:nvSpPr>
        <p:spPr>
          <a:xfrm>
            <a:off x="214282" y="357166"/>
            <a:ext cx="817398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Aft>
                <a:spcPts val="0"/>
              </a:spcAft>
              <a:defRPr/>
            </a:pPr>
            <a:endParaRPr lang="en-ZA" sz="2000" b="1" dirty="0" smtClean="0">
              <a:solidFill>
                <a:schemeClr val="tx2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ZA" sz="2000" b="1" dirty="0" smtClean="0">
                <a:solidFill>
                  <a:schemeClr val="tx2"/>
                </a:solidFill>
              </a:rPr>
              <a:t>Commission 3: Strengthening skills development in a post-school system including work integrated learning</a:t>
            </a:r>
          </a:p>
          <a:p>
            <a:pPr algn="l" fontAlgn="auto">
              <a:spcAft>
                <a:spcPts val="0"/>
              </a:spcAft>
              <a:defRPr/>
            </a:pPr>
            <a:endParaRPr lang="en-ZA" sz="2000" dirty="0" smtClean="0">
              <a:solidFill>
                <a:schemeClr val="tx2"/>
              </a:solidFill>
            </a:endParaRPr>
          </a:p>
          <a:p>
            <a:pPr marL="0" indent="0"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ZA" sz="2000" b="1" dirty="0" smtClean="0"/>
              <a:t>Recommendations</a:t>
            </a:r>
          </a:p>
          <a:p>
            <a:pPr marL="0" indent="0"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ZA" sz="2000" b="1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Improve oversight (DHET, SETAs, QC’s) to consolidate WIL provision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National ownership for resourcing WIL : costing model and incentive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National support and development of mentors and coaches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National research to support WIL delivery: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(</a:t>
            </a:r>
            <a:r>
              <a:rPr lang="en-US" sz="2000" dirty="0" smtClean="0">
                <a:solidFill>
                  <a:srgbClr val="C00000"/>
                </a:solidFill>
              </a:rPr>
              <a:t>demand and supply, costing models, company surveys to understand readiness issues of workplaces and learner preparation for the workplace &amp; proper tracking)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National understanding and branding identity of WIL, marketing its benefits to companies, institutions and students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Place co ordination for workplace training on providers (and resource them accordingly) to reduce cumbersome administration on companies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Implement  SETA incentives for pivotal </a:t>
            </a:r>
            <a:r>
              <a:rPr lang="en-US" sz="2000" dirty="0" err="1" smtClean="0">
                <a:solidFill>
                  <a:srgbClr val="C00000"/>
                </a:solidFill>
              </a:rPr>
              <a:t>programmes</a:t>
            </a:r>
            <a:endParaRPr lang="en-US" sz="2000" dirty="0" smtClean="0">
              <a:solidFill>
                <a:srgbClr val="C00000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Social partners promote uptake of WIL students by companies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643834" y="6492875"/>
            <a:ext cx="1347766" cy="365125"/>
          </a:xfrm>
        </p:spPr>
        <p:txBody>
          <a:bodyPr/>
          <a:lstStyle/>
          <a:p>
            <a:pPr>
              <a:defRPr/>
            </a:pPr>
            <a:fld id="{A16FF76F-B23D-4A38-AF68-0EC99EE174E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SLIDE LAYOU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00042"/>
            <a:ext cx="8401065" cy="5856308"/>
          </a:xfrm>
          <a:noFill/>
        </p:spPr>
        <p:txBody>
          <a:bodyPr/>
          <a:lstStyle/>
          <a:p>
            <a:pPr lvl="0" algn="l"/>
            <a:r>
              <a:rPr lang="en-ZA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ZA" sz="2000" b="1" dirty="0" smtClean="0">
                <a:latin typeface="Arial" pitchFamily="34" charset="0"/>
                <a:cs typeface="Arial" pitchFamily="34" charset="0"/>
              </a:rPr>
            </a:br>
            <a:r>
              <a:rPr lang="en-ZA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ZA" sz="2000" b="1" dirty="0" smtClean="0">
                <a:latin typeface="Arial" pitchFamily="34" charset="0"/>
                <a:cs typeface="Arial" pitchFamily="34" charset="0"/>
              </a:rPr>
            </a:br>
            <a:r>
              <a:rPr lang="en-ZA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ZA" sz="2000" b="1" dirty="0" smtClean="0">
                <a:latin typeface="Arial" pitchFamily="34" charset="0"/>
                <a:cs typeface="Arial" pitchFamily="34" charset="0"/>
              </a:rPr>
            </a:br>
            <a:r>
              <a:rPr lang="en-ZA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ZA" sz="2000" b="1" dirty="0" smtClean="0">
                <a:latin typeface="Arial" pitchFamily="34" charset="0"/>
                <a:cs typeface="Arial" pitchFamily="34" charset="0"/>
              </a:rPr>
            </a:br>
            <a:r>
              <a:rPr lang="en-ZA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ZA" sz="2000" b="1" dirty="0" smtClean="0">
                <a:latin typeface="Arial" pitchFamily="34" charset="0"/>
                <a:cs typeface="Arial" pitchFamily="34" charset="0"/>
              </a:rPr>
            </a:br>
            <a:r>
              <a:rPr lang="en-ZA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ZA" sz="2000" b="1" dirty="0" smtClean="0">
                <a:latin typeface="Arial" pitchFamily="34" charset="0"/>
                <a:cs typeface="Arial" pitchFamily="34" charset="0"/>
              </a:rPr>
            </a:br>
            <a:r>
              <a:rPr lang="en-ZA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ZA" sz="2000" b="1" dirty="0" smtClean="0">
                <a:latin typeface="Arial" pitchFamily="34" charset="0"/>
                <a:cs typeface="Arial" pitchFamily="34" charset="0"/>
              </a:rPr>
            </a:br>
            <a:r>
              <a:rPr lang="en-ZA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ZA" sz="2000" b="1" dirty="0" smtClean="0">
                <a:latin typeface="Arial" pitchFamily="34" charset="0"/>
                <a:cs typeface="Arial" pitchFamily="34" charset="0"/>
              </a:rPr>
            </a:br>
            <a:r>
              <a:rPr lang="en-ZA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ZA" sz="2000" b="1" dirty="0" smtClean="0">
                <a:latin typeface="Arial" pitchFamily="34" charset="0"/>
                <a:cs typeface="Arial" pitchFamily="34" charset="0"/>
              </a:rPr>
            </a:br>
            <a:r>
              <a:rPr lang="en-ZA" sz="2000" b="1" dirty="0" smtClean="0">
                <a:latin typeface="Arial" pitchFamily="34" charset="0"/>
                <a:cs typeface="Arial" pitchFamily="34" charset="0"/>
              </a:rPr>
              <a:t>Commission 4</a:t>
            </a:r>
            <a:r>
              <a:rPr lang="en-ZA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 Promoting youth, women and people with disability in productive work for inclusive growth </a:t>
            </a:r>
            <a:br>
              <a:rPr lang="en-ZA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ZA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ZA" sz="2000" b="1" dirty="0" smtClean="0">
                <a:latin typeface="Arial" pitchFamily="34" charset="0"/>
                <a:cs typeface="Arial" pitchFamily="34" charset="0"/>
              </a:rPr>
            </a:br>
            <a:r>
              <a:rPr lang="en-ZA" sz="2000" b="1" dirty="0" smtClean="0">
                <a:latin typeface="Arial" pitchFamily="34" charset="0"/>
                <a:cs typeface="Arial" pitchFamily="34" charset="0"/>
              </a:rPr>
              <a:t>Recommendations</a:t>
            </a:r>
            <a:br>
              <a:rPr lang="en-ZA" sz="2000" b="1" dirty="0" smtClean="0">
                <a:latin typeface="Arial" pitchFamily="34" charset="0"/>
                <a:cs typeface="Arial" pitchFamily="34" charset="0"/>
              </a:rPr>
            </a:br>
            <a:r>
              <a:rPr lang="en-ZA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ZA" sz="2000" dirty="0" smtClean="0">
                <a:latin typeface="Arial" pitchFamily="34" charset="0"/>
                <a:cs typeface="Arial" pitchFamily="34" charset="0"/>
              </a:rPr>
            </a:br>
            <a:r>
              <a:rPr lang="en-ZA" sz="19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19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Develop a framework responsive to skills needs of vulnerable groups (interactive - teaching, research and outreach activities) </a:t>
            </a:r>
            <a:r>
              <a:rPr lang="en-ZA" sz="1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ZA" sz="1900" dirty="0" smtClean="0">
                <a:latin typeface="Arial" pitchFamily="34" charset="0"/>
                <a:cs typeface="Arial" pitchFamily="34" charset="0"/>
              </a:rPr>
            </a:br>
            <a:r>
              <a:rPr lang="en-ZA" sz="19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Promotion of </a:t>
            </a:r>
            <a:r>
              <a:rPr lang="en-US" sz="1900" u="sng" dirty="0" smtClean="0">
                <a:latin typeface="Arial" pitchFamily="34" charset="0"/>
                <a:cs typeface="Arial" pitchFamily="34" charset="0"/>
              </a:rPr>
              <a:t>differentiated university approaches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shaped by institutional types, knowledge</a:t>
            </a:r>
            <a:r>
              <a:rPr lang="en-US" sz="19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niche and expertise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,  institutional historical trajectories and cultures </a:t>
            </a:r>
            <a:r>
              <a:rPr lang="en-US" sz="19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(N.B: New University in NC)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900" dirty="0" smtClean="0">
                <a:latin typeface="Arial" pitchFamily="34" charset="0"/>
                <a:cs typeface="Arial" pitchFamily="34" charset="0"/>
              </a:rPr>
            </a:b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Promote coordination and alignment between universities and other agencies in the national system of innovation (Productivity SA, CSIR, etc)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900" dirty="0" smtClean="0">
                <a:latin typeface="Arial" pitchFamily="34" charset="0"/>
                <a:cs typeface="Arial" pitchFamily="34" charset="0"/>
              </a:rPr>
            </a:br>
            <a:r>
              <a:rPr lang="en-US" sz="1900" dirty="0" smtClean="0">
                <a:latin typeface="Arial" pitchFamily="34" charset="0"/>
                <a:cs typeface="Arial" pitchFamily="34" charset="0"/>
              </a:rPr>
              <a:t>- Aligning policies of education institutions to incorporate inclusive education and accommodate vulnerable groups</a:t>
            </a:r>
            <a:r>
              <a:rPr lang="en-ZA" sz="1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ZA" sz="1900" dirty="0" smtClean="0">
                <a:latin typeface="Arial" pitchFamily="34" charset="0"/>
                <a:cs typeface="Arial" pitchFamily="34" charset="0"/>
              </a:rPr>
            </a:br>
            <a:r>
              <a:rPr lang="en-ZA" sz="19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A</a:t>
            </a:r>
            <a:r>
              <a:rPr lang="en-US" sz="19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need for </a:t>
            </a:r>
            <a:r>
              <a:rPr lang="en-US" sz="19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formalised</a:t>
            </a:r>
            <a:r>
              <a:rPr lang="en-US" sz="19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shorter interventions (exploring regulations, short courses which are quality assured and proper articulation of short courses)</a:t>
            </a:r>
            <a:r>
              <a:rPr lang="en-ZA" sz="1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ZA" sz="1900" dirty="0" smtClean="0">
                <a:latin typeface="Arial" pitchFamily="34" charset="0"/>
                <a:cs typeface="Arial" pitchFamily="34" charset="0"/>
              </a:rPr>
            </a:br>
            <a:r>
              <a:rPr lang="en-ZA" sz="19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Framework for aligning collaboration of partnerships at macro and micro-level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ZA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ZA" sz="2000" dirty="0" smtClean="0">
                <a:latin typeface="Arial" pitchFamily="34" charset="0"/>
                <a:cs typeface="Arial" pitchFamily="34" charset="0"/>
              </a:rPr>
            </a:br>
            <a:r>
              <a:rPr lang="en-ZA" sz="6000" dirty="0" smtClean="0"/>
              <a:t/>
            </a:r>
            <a:br>
              <a:rPr lang="en-ZA" sz="6000" dirty="0" smtClean="0"/>
            </a:br>
            <a:r>
              <a:rPr lang="en-ZA" sz="6000" dirty="0" smtClean="0"/>
              <a:t/>
            </a:r>
            <a:br>
              <a:rPr lang="en-ZA" sz="6000" dirty="0" smtClean="0"/>
            </a:br>
            <a:endParaRPr lang="en-US" sz="6000" b="1" i="1" dirty="0" smtClean="0">
              <a:latin typeface="Lucida Handwriting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FF76F-B23D-4A38-AF68-0EC99EE174E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SLIDE LAYOU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0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00042"/>
            <a:ext cx="8186765" cy="5856308"/>
          </a:xfrm>
          <a:noFill/>
        </p:spPr>
        <p:txBody>
          <a:bodyPr/>
          <a:lstStyle/>
          <a:p>
            <a:pPr lvl="3" algn="l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Recommendations: </a:t>
            </a:r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Commission 4 continues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Avoid blockage in subsystems of Department and develop communication strategy to clearly articulates information of the overarching sector.  </a:t>
            </a:r>
            <a:r>
              <a:rPr lang="en-ZA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ZA" sz="2000" dirty="0" smtClean="0">
                <a:latin typeface="Arial" pitchFamily="34" charset="0"/>
                <a:cs typeface="Arial" pitchFamily="34" charset="0"/>
              </a:rPr>
            </a:br>
            <a:r>
              <a:rPr lang="en-ZA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Promotion of stronger collaboration within the national science and technology system across institutional boundaries of universities and science councils, as a basis for sustainable interaction.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High levels of rural poverty require high risk strategies if a meaningful impact is to be achieved. </a:t>
            </a:r>
            <a:r>
              <a:rPr lang="en-ZA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ZA" sz="2000" dirty="0" smtClean="0">
                <a:latin typeface="Arial" pitchFamily="34" charset="0"/>
                <a:cs typeface="Arial" pitchFamily="34" charset="0"/>
              </a:rPr>
            </a:br>
            <a:r>
              <a:rPr lang="en-ZA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Collaborations and partnerships to make provision for woman, youth and people with disabilities.</a:t>
            </a:r>
            <a:r>
              <a:rPr lang="en-ZA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ZA" sz="2000" dirty="0" smtClean="0">
                <a:latin typeface="Arial" pitchFamily="34" charset="0"/>
                <a:cs typeface="Arial" pitchFamily="34" charset="0"/>
              </a:rPr>
            </a:br>
            <a:r>
              <a:rPr lang="en-ZA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People should not be moved but be trained in the communities where they originate from and opportunities for sustainable livelihood should be created where they are.</a:t>
            </a:r>
            <a:r>
              <a:rPr lang="en-ZA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ZA" sz="2000" dirty="0" smtClean="0">
                <a:latin typeface="Arial" pitchFamily="34" charset="0"/>
                <a:cs typeface="Arial" pitchFamily="34" charset="0"/>
              </a:rPr>
            </a:br>
            <a:r>
              <a:rPr lang="en-ZA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Use of incubators for training is recommended as these can established within the FET colleges.</a:t>
            </a:r>
            <a:r>
              <a:rPr lang="en-ZA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ZA" sz="2000" dirty="0" smtClean="0">
                <a:latin typeface="Arial" pitchFamily="34" charset="0"/>
                <a:cs typeface="Arial" pitchFamily="34" charset="0"/>
              </a:rPr>
            </a:br>
            <a:r>
              <a:rPr lang="en-ZA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NGOs can be included in the model through partnerships with FETs.</a:t>
            </a:r>
            <a:r>
              <a:rPr lang="en-ZA" dirty="0" smtClean="0"/>
              <a:t/>
            </a:r>
            <a:br>
              <a:rPr lang="en-ZA" dirty="0" smtClean="0"/>
            </a:br>
            <a:r>
              <a:rPr lang="en-ZA" sz="9600" dirty="0" smtClean="0"/>
              <a:t/>
            </a:r>
            <a:br>
              <a:rPr lang="en-ZA" sz="9600" dirty="0" smtClean="0"/>
            </a:br>
            <a:endParaRPr lang="en-US" sz="9600" b="1" i="1" dirty="0" smtClean="0">
              <a:latin typeface="Lucida Handwriting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FF76F-B23D-4A38-AF68-0EC99EE174E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LIDE LAYOU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title" idx="4294967295"/>
          </p:nvPr>
        </p:nvSpPr>
        <p:spPr>
          <a:xfrm>
            <a:off x="457200" y="417514"/>
            <a:ext cx="8229600" cy="796908"/>
          </a:xfrm>
        </p:spPr>
        <p:txBody>
          <a:bodyPr/>
          <a:lstStyle/>
          <a:p>
            <a:pPr algn="l" eaLnBrk="1" hangingPunct="1"/>
            <a:r>
              <a:rPr lang="en-US" sz="2800" b="1" dirty="0" smtClean="0"/>
              <a:t> </a:t>
            </a:r>
            <a:br>
              <a:rPr lang="en-US" sz="2800" b="1" dirty="0" smtClean="0"/>
            </a:br>
            <a:endParaRPr lang="en-GB" sz="28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457200" y="417514"/>
            <a:ext cx="8229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 algn="l">
              <a:spcBef>
                <a:spcPts val="600"/>
              </a:spcBef>
              <a:spcAft>
                <a:spcPts val="0"/>
              </a:spcAft>
            </a:pPr>
            <a:endParaRPr lang="en-ZA" sz="19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 algn="l">
              <a:spcBef>
                <a:spcPts val="600"/>
              </a:spcBef>
              <a:spcAft>
                <a:spcPts val="0"/>
              </a:spcAft>
            </a:pPr>
            <a:r>
              <a:rPr lang="en-ZA" sz="1900" b="1" dirty="0" smtClean="0">
                <a:latin typeface="Arial" pitchFamily="34" charset="0"/>
                <a:cs typeface="Arial" pitchFamily="34" charset="0"/>
              </a:rPr>
              <a:t>Commission5: </a:t>
            </a:r>
            <a:r>
              <a:rPr lang="en-ZA" sz="19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Fast-tracking artisan development and international best practice on skills development </a:t>
            </a:r>
            <a:endParaRPr lang="en-ZA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 algn="l">
              <a:spcBef>
                <a:spcPts val="600"/>
              </a:spcBef>
              <a:spcAft>
                <a:spcPts val="0"/>
              </a:spcAft>
            </a:pPr>
            <a:r>
              <a:rPr lang="en-US" b="1" dirty="0" smtClean="0"/>
              <a:t>Recommendations </a:t>
            </a:r>
            <a:endParaRPr lang="en-ZA" b="1" dirty="0" smtClean="0">
              <a:solidFill>
                <a:srgbClr val="7030A0"/>
              </a:solidFill>
            </a:endParaRPr>
          </a:p>
          <a:p>
            <a:pPr marL="185738" indent="-185738" algn="l">
              <a:spcBef>
                <a:spcPts val="600"/>
              </a:spcBef>
              <a:spcAft>
                <a:spcPts val="0"/>
              </a:spcAft>
            </a:pPr>
            <a:r>
              <a:rPr lang="en-ZA" b="1" dirty="0" smtClean="0">
                <a:solidFill>
                  <a:srgbClr val="C00000"/>
                </a:solidFill>
              </a:rPr>
              <a:t>The professional identity of Artisans has been lost: Loss of central</a:t>
            </a:r>
          </a:p>
          <a:p>
            <a:pPr marL="185738" indent="-185738" algn="l">
              <a:spcBef>
                <a:spcPts val="600"/>
              </a:spcBef>
              <a:spcAft>
                <a:spcPts val="0"/>
              </a:spcAft>
            </a:pPr>
            <a:r>
              <a:rPr lang="en-ZA" b="1" dirty="0" smtClean="0">
                <a:solidFill>
                  <a:srgbClr val="C00000"/>
                </a:solidFill>
              </a:rPr>
              <a:t>high standard of assessment is an example of how the status of</a:t>
            </a:r>
          </a:p>
          <a:p>
            <a:pPr marL="185738" indent="-185738" algn="l">
              <a:spcBef>
                <a:spcPts val="600"/>
              </a:spcBef>
              <a:spcAft>
                <a:spcPts val="0"/>
              </a:spcAft>
            </a:pPr>
            <a:r>
              <a:rPr lang="en-ZA" b="1" dirty="0" smtClean="0">
                <a:solidFill>
                  <a:srgbClr val="C00000"/>
                </a:solidFill>
              </a:rPr>
              <a:t>artisan has been downgraded </a:t>
            </a:r>
            <a:r>
              <a:rPr lang="en-ZA" b="1" dirty="0" smtClean="0">
                <a:solidFill>
                  <a:srgbClr val="0070C0"/>
                </a:solidFill>
              </a:rPr>
              <a:t>(2013 year of artisans – MTT completed)</a:t>
            </a:r>
          </a:p>
          <a:p>
            <a:pPr marL="185738" indent="-185738" algn="l">
              <a:spcBef>
                <a:spcPts val="600"/>
              </a:spcBef>
              <a:spcAft>
                <a:spcPts val="0"/>
              </a:spcAft>
            </a:pPr>
            <a:endParaRPr lang="en-ZA" b="1" dirty="0" smtClean="0">
              <a:solidFill>
                <a:srgbClr val="7030A0"/>
              </a:solidFill>
            </a:endParaRPr>
          </a:p>
          <a:p>
            <a:pPr marL="185738" indent="-185738" algn="l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ZA" b="1" dirty="0" smtClean="0"/>
              <a:t>We need to raise the status of Artisans again</a:t>
            </a:r>
          </a:p>
          <a:p>
            <a:pPr marL="642938" lvl="1" indent="-185738" algn="l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ZA" b="1" dirty="0" smtClean="0"/>
              <a:t>By bringing concept of developmental state and social aspects back through rural development integration into the mainstream </a:t>
            </a:r>
          </a:p>
          <a:p>
            <a:pPr marL="642938" lvl="1" indent="-185738" algn="l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ZA" b="1" dirty="0" smtClean="0"/>
              <a:t>development of Artisans is also a social question  </a:t>
            </a:r>
          </a:p>
          <a:p>
            <a:pPr marL="185738" indent="-185738" algn="l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ZA" b="1" dirty="0" smtClean="0"/>
              <a:t>Need to use the NAMB to initiate process of raising Artisan professional identity in an organised fashion</a:t>
            </a:r>
          </a:p>
          <a:p>
            <a:pPr marL="185738" indent="-185738" algn="l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ZA" b="1" dirty="0" smtClean="0">
                <a:solidFill>
                  <a:srgbClr val="FF0000"/>
                </a:solidFill>
              </a:rPr>
              <a:t>FET colleges must recognise importance of relationship with Industry who must reach out to FET Colleges ... Need to solve funding issues that would incentivise this process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FF76F-B23D-4A38-AF68-0EC99EE174E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SLIDE LAYOU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85728"/>
            <a:ext cx="8401065" cy="6167460"/>
          </a:xfrm>
          <a:noFill/>
          <a:ln>
            <a:solidFill>
              <a:schemeClr val="accent1"/>
            </a:solidFill>
          </a:ln>
        </p:spPr>
        <p:txBody>
          <a:bodyPr/>
          <a:lstStyle/>
          <a:p>
            <a:pPr algn="l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ZA" sz="2000" b="1" dirty="0" smtClean="0">
                <a:latin typeface="Arial" pitchFamily="34" charset="0"/>
                <a:cs typeface="Arial" pitchFamily="34" charset="0"/>
              </a:rPr>
              <a:t>Commission 6: </a:t>
            </a:r>
            <a:r>
              <a:rPr lang="en-ZA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Developing skills for the growth of the economy and creating employment opportunities </a:t>
            </a:r>
            <a:br>
              <a:rPr lang="en-ZA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Recommendations</a:t>
            </a:r>
            <a:r>
              <a:rPr lang="en-ZA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ZA" sz="2000" dirty="0" smtClean="0">
                <a:latin typeface="Arial" pitchFamily="34" charset="0"/>
                <a:cs typeface="Arial" pitchFamily="34" charset="0"/>
              </a:rPr>
            </a:br>
            <a:r>
              <a:rPr lang="en-ZA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Government investigates mechanisms to cut down bureaucratic process that inhibit flow of support to SMMEs, Cooperative, Training Layoff </a:t>
            </a:r>
            <a:r>
              <a:rPr lang="en-ZA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ZA" sz="2000" dirty="0" smtClean="0">
                <a:latin typeface="Arial" pitchFamily="34" charset="0"/>
                <a:cs typeface="Arial" pitchFamily="34" charset="0"/>
              </a:rPr>
            </a:br>
            <a:r>
              <a:rPr lang="en-ZA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Government assist establishment of grassroots umbrella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organisations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appropriate (and indigenous) models for training support to SMMEs, Cooperatives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Public declarations (Skills Accord, Summit &amp; this conference) need to include mechanisms for feedback on progress made as well as engagement on operational mechanisms for taking resolutions forward</a:t>
            </a:r>
            <a:r>
              <a:rPr lang="en-ZA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ZA" sz="2000" dirty="0" smtClean="0">
                <a:latin typeface="Arial" pitchFamily="34" charset="0"/>
                <a:cs typeface="Arial" pitchFamily="34" charset="0"/>
              </a:rPr>
            </a:br>
            <a:r>
              <a:rPr lang="en-ZA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Mechanisms for monitoring progress of all declarations (pledges) be found and implemented</a:t>
            </a:r>
            <a:r>
              <a:rPr lang="en-ZA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ZA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 A redesign  of support mechanisms (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e.g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Training Layoff) so that they adapt to changing circumstances in our economy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- In some cases efforts should be found to regulate these schemes to reduce the voluntary nature of how they are implemented</a:t>
            </a:r>
            <a:r>
              <a:rPr lang="en-ZA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ZA" sz="2000" dirty="0" smtClean="0">
                <a:latin typeface="Arial" pitchFamily="34" charset="0"/>
                <a:cs typeface="Arial" pitchFamily="34" charset="0"/>
              </a:rPr>
            </a:br>
            <a:r>
              <a:rPr lang="en-ZA" sz="2000" dirty="0" smtClean="0"/>
              <a:t/>
            </a:r>
            <a:br>
              <a:rPr lang="en-ZA" sz="2000" dirty="0" smtClean="0"/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ZA" sz="6000" dirty="0" smtClean="0"/>
              <a:t/>
            </a:r>
            <a:br>
              <a:rPr lang="en-ZA" sz="6000" dirty="0" smtClean="0"/>
            </a:br>
            <a:endParaRPr lang="en-US" sz="6000" b="1" i="1" dirty="0" smtClean="0">
              <a:latin typeface="Lucida Handwriting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FF76F-B23D-4A38-AF68-0EC99EE174E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6424</TotalTime>
  <Words>594</Words>
  <Application>Microsoft Office PowerPoint</Application>
  <PresentationFormat>On-screen Show (4:3)</PresentationFormat>
  <Paragraphs>96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NATIONAL SKILLS CONFERENCE, 2011 “Investing in skills to secure a better future for all” Recommendations    Mpumalanga PSDF Consultative Workshop Nelspruit 2 – 3 May 2013</vt:lpstr>
      <vt:lpstr>   </vt:lpstr>
      <vt:lpstr>        Recommendations: - SETAs need to engage n support the cooperatives on SD issues e.g. Establishment of Cooperative Academy  - Align funding models of Universities and FETs to ensure financially viable articulation and partnerships.  - Catalytic funding needs to be explored and unblocked where there are disparity in funding models in forming partnerships  - Improve turnaround times of SETAs, and NSF approval  processes - Research needs to be undertaken on the return on investment on short courses.  - Decentralization of SETAS - should have footprints in provinces   - Clarify the roles and responsibilities between the SEDA and SETAs in the green paper. - Review the funding of SETAs (Swiss model) to address the disjuncture between DBE and DHET       </vt:lpstr>
      <vt:lpstr>   Commission 3: Strengthening skills development in a post-school system including work integrated learning  Recommendations: - Need for role clarification &amp; alignment between the various institutions - Need for a central coordinated policy for skills development issues - Need for FETs to be spread physically across the rural areas - Need for FETs to be well resourced and to use technology to ensure wider reach and access - Need for funding models that encourage stakeholder participation  in terms of access and formation of partnerships - Need for SA to explore alternative models for quality assurance from similar economies in terms of the NQF - Make an assessment whether the structures in the system are inhibiting or advancing our objectives  - Assess the misalignment of policies and the extent to which these inhibit or advance our objectives and review such.    </vt:lpstr>
      <vt:lpstr>Slide 5</vt:lpstr>
      <vt:lpstr>         Commission 4: Promoting youth, women and people with disability in productive work for inclusive growth   Recommendations  - Develop a framework responsive to skills needs of vulnerable groups (interactive - teaching, research and outreach activities)  - Promotion of differentiated university approaches shaped by institutional types, knowledge, niche and expertise,  institutional historical trajectories and cultures (N.B: New University in NC)  - Promote coordination and alignment between universities and other agencies in the national system of innovation (Productivity SA, CSIR, etc) - Aligning policies of education institutions to incorporate inclusive education and accommodate vulnerable groups - A need for formalised shorter interventions (exploring regulations, short courses which are quality assured and proper articulation of short courses) - Framework for aligning collaboration of partnerships at macro and micro-level.   </vt:lpstr>
      <vt:lpstr>         Recommendations: Commission 4 continues  - Avoid blockage in subsystems of Department and develop communication strategy to clearly articulates information of the overarching sector.   - Promotion of stronger collaboration within the national science and technology system across institutional boundaries of universities and science councils, as a basis for sustainable interaction.  - High levels of rural poverty require high risk strategies if a meaningful impact is to be achieved.  - Collaborations and partnerships to make provision for woman, youth and people with disabilities. - People should not be moved but be trained in the communities where they originate from and opportunities for sustainable livelihood should be created where they are. - Use of incubators for training is recommended as these can established within the FET colleges. - NGOs can be included in the model through partnerships with FETs.  </vt:lpstr>
      <vt:lpstr>  </vt:lpstr>
      <vt:lpstr>         Commission 6: Developing skills for the growth of the economy and creating employment opportunities   Recommendations -Government investigates mechanisms to cut down bureaucratic process that inhibit flow of support to SMMEs, Cooperative, Training Layoff  -Government assist establishment of grassroots umbrella organisations, appropriate (and indigenous) models for training support to SMMEs, Cooperatives  - Public declarations (Skills Accord, Summit &amp; this conference) need to include mechanisms for feedback on progress made as well as engagement on operational mechanisms for taking resolutions forward - Mechanisms for monitoring progress of all declarations (pledges) be found and implemented  - A redesign  of support mechanisms (e.g Training Layoff) so that they adapt to changing circumstances in our economy  - In some cases efforts should be found to regulate these schemes to reduce the voluntary nature of how they are implemented    </vt:lpstr>
      <vt:lpstr>Slide 10</vt:lpstr>
      <vt:lpstr>Slide 11</vt:lpstr>
    </vt:vector>
  </TitlesOfParts>
  <Company>African Graphix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Leruo Sandamela</dc:creator>
  <cp:lastModifiedBy>Bheka Ntandane</cp:lastModifiedBy>
  <cp:revision>275</cp:revision>
  <dcterms:created xsi:type="dcterms:W3CDTF">2010-05-07T06:42:18Z</dcterms:created>
  <dcterms:modified xsi:type="dcterms:W3CDTF">2013-06-05T10:51:19Z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268682500</vt:i4>
  </property>
  <property fmtid="{D5CDD505-2E9C-101B-9397-08002B2CF9AE}" pid="3" name="_NewReviewCycle">
    <vt:lpwstr/>
  </property>
  <property fmtid="{D5CDD505-2E9C-101B-9397-08002B2CF9AE}" pid="4" name="_EmailSubject">
    <vt:lpwstr>PSDF PRESENTATION</vt:lpwstr>
  </property>
  <property fmtid="{D5CDD505-2E9C-101B-9397-08002B2CF9AE}" pid="5" name="_AuthorEmail">
    <vt:lpwstr>Ncumisa.Bodlo@otp.ecprov.gov.za</vt:lpwstr>
  </property>
  <property fmtid="{D5CDD505-2E9C-101B-9397-08002B2CF9AE}" pid="6" name="_AuthorEmailDisplayName">
    <vt:lpwstr>Ncumisa Bodlo</vt:lpwstr>
  </property>
</Properties>
</file>